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64" r:id="rId2"/>
    <p:sldId id="277" r:id="rId3"/>
    <p:sldId id="278" r:id="rId4"/>
    <p:sldId id="282" r:id="rId5"/>
    <p:sldId id="281" r:id="rId6"/>
    <p:sldId id="283" r:id="rId7"/>
    <p:sldId id="284" r:id="rId8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599" autoAdjust="0"/>
  </p:normalViewPr>
  <p:slideViewPr>
    <p:cSldViewPr snapToGrid="0">
      <p:cViewPr varScale="1">
        <p:scale>
          <a:sx n="64" d="100"/>
          <a:sy n="64" d="100"/>
        </p:scale>
        <p:origin x="-1334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43357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93215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97961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64642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7667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19342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65240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57549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5752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67296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64154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4"/>
          <p:cNvSpPr txBox="1">
            <a:spLocks noChangeArrowheads="1"/>
          </p:cNvSpPr>
          <p:nvPr/>
        </p:nvSpPr>
        <p:spPr bwMode="auto">
          <a:xfrm>
            <a:off x="0" y="6308725"/>
            <a:ext cx="9144000" cy="284163"/>
          </a:xfrm>
          <a:prstGeom prst="rect">
            <a:avLst/>
          </a:prstGeom>
          <a:solidFill>
            <a:schemeClr val="bg1"/>
          </a:solidFill>
          <a:ln w="9525">
            <a:solidFill>
              <a:srgbClr val="00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2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Werner Gems * HTL Saalfelden und PH Salzburg                                                             wgems@sbg.at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2484438" y="188913"/>
            <a:ext cx="439261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b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HAUPTRISSE</a:t>
            </a:r>
            <a:endParaRPr lang="de-DE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de-DE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(T</a:t>
            </a:r>
            <a:r>
              <a:rPr lang="de-DE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echnische </a:t>
            </a:r>
            <a:r>
              <a:rPr lang="de-DE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de-DE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eichnungen)</a:t>
            </a:r>
            <a:endParaRPr lang="de-DE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7" t="28342" r="24153" b="17392"/>
          <a:stretch>
            <a:fillRect/>
          </a:stretch>
        </p:blipFill>
        <p:spPr bwMode="auto">
          <a:xfrm>
            <a:off x="3760788" y="4062413"/>
            <a:ext cx="2447925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2" t="16536" r="30664" b="49023"/>
          <a:stretch>
            <a:fillRect/>
          </a:stretch>
        </p:blipFill>
        <p:spPr bwMode="auto">
          <a:xfrm>
            <a:off x="5119688" y="2041525"/>
            <a:ext cx="3384550" cy="166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1658938"/>
            <a:ext cx="3235325" cy="254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5168900" y="292100"/>
            <a:ext cx="3644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DE" altLang="de-DE" sz="1800" b="1">
                <a:solidFill>
                  <a:srgbClr val="006600"/>
                </a:solidFill>
                <a:latin typeface="Arial" charset="0"/>
              </a:rPr>
              <a:t>GR &gt; GR-AR &gt; GR-AR-KR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23" t="21230" r="30534" b="17395"/>
          <a:stretch>
            <a:fillRect/>
          </a:stretch>
        </p:blipFill>
        <p:spPr bwMode="auto">
          <a:xfrm>
            <a:off x="276225" y="782638"/>
            <a:ext cx="2605088" cy="303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51" t="22438" r="28476" b="52312"/>
          <a:stretch>
            <a:fillRect/>
          </a:stretch>
        </p:blipFill>
        <p:spPr bwMode="auto">
          <a:xfrm>
            <a:off x="641350" y="4725276"/>
            <a:ext cx="2239963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4" name="AutoShape 7"/>
          <p:cNvSpPr>
            <a:spLocks noChangeArrowheads="1"/>
          </p:cNvSpPr>
          <p:nvPr/>
        </p:nvSpPr>
        <p:spPr bwMode="auto">
          <a:xfrm>
            <a:off x="1463675" y="274638"/>
            <a:ext cx="88900" cy="388937"/>
          </a:xfrm>
          <a:prstGeom prst="downArrow">
            <a:avLst>
              <a:gd name="adj1" fmla="val 50000"/>
              <a:gd name="adj2" fmla="val 109375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de-AT" altLang="de-DE"/>
          </a:p>
        </p:txBody>
      </p:sp>
      <p:pic>
        <p:nvPicPr>
          <p:cNvPr id="3482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138" y="1680627"/>
            <a:ext cx="3089275" cy="473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2881313" y="1003733"/>
            <a:ext cx="2895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Der Würfelteil wird auf eine horizontale Ebene (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zB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-Ebene) normal projiziert.</a:t>
            </a: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6152437" y="1031190"/>
            <a:ext cx="2831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Vergleiche mit „Stempeln“</a:t>
            </a:r>
            <a:endParaRPr lang="de-AT" sz="1800" dirty="0"/>
          </a:p>
        </p:txBody>
      </p:sp>
      <p:sp>
        <p:nvSpPr>
          <p:cNvPr id="4" name="Rechteck 3"/>
          <p:cNvSpPr/>
          <p:nvPr/>
        </p:nvSpPr>
        <p:spPr>
          <a:xfrm>
            <a:off x="276225" y="421766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entstandene Bild heißt </a:t>
            </a:r>
            <a:r>
              <a:rPr lang="de-DE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Grundriss</a:t>
            </a:r>
            <a:r>
              <a:rPr lang="de-DE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AT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5168900" y="292100"/>
            <a:ext cx="3644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DE" altLang="de-DE" sz="1800" b="1">
                <a:solidFill>
                  <a:srgbClr val="006600"/>
                </a:solidFill>
                <a:latin typeface="Arial" charset="0"/>
              </a:rPr>
              <a:t>GR &gt; GR-AR &gt; GR-AR-KR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51" t="22438" r="28476" b="52312"/>
          <a:stretch>
            <a:fillRect/>
          </a:stretch>
        </p:blipFill>
        <p:spPr bwMode="auto">
          <a:xfrm>
            <a:off x="1347272" y="3242499"/>
            <a:ext cx="2239963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146453" y="1974811"/>
            <a:ext cx="2641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600" b="1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Genügt 1 </a:t>
            </a:r>
            <a:r>
              <a:rPr lang="de-DE" altLang="de-DE" sz="1600" b="1" dirty="0" smtClean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Normalriss, um das Objekt eindeutig zu erkennen?</a:t>
            </a:r>
            <a:endParaRPr lang="de-DE" altLang="de-DE" sz="1600" b="1" dirty="0">
              <a:solidFill>
                <a:schemeClr val="hlin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821381" y="3620728"/>
            <a:ext cx="334626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2000" b="1" dirty="0" smtClean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der Regel ist 1 </a:t>
            </a:r>
            <a:r>
              <a:rPr lang="de-DE" altLang="de-DE" sz="2000" b="1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de-DE" altLang="de-DE" sz="2000" b="1" dirty="0" smtClean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ild nicht ausreichend!</a:t>
            </a:r>
            <a:endParaRPr lang="de-DE" altLang="de-DE" sz="2000" b="1" dirty="0">
              <a:solidFill>
                <a:schemeClr val="hlin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5168900" y="292100"/>
            <a:ext cx="3644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DE" altLang="de-DE" sz="1800" b="1">
                <a:solidFill>
                  <a:srgbClr val="006600"/>
                </a:solidFill>
                <a:latin typeface="Arial" charset="0"/>
              </a:rPr>
              <a:t>GR &gt; GR-AR &gt; GR-AR-KR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98" t="21230" r="36126" b="42197"/>
          <a:stretch/>
        </p:blipFill>
        <p:spPr bwMode="auto">
          <a:xfrm>
            <a:off x="722828" y="2768175"/>
            <a:ext cx="1840675" cy="1807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5845" name="Group 5"/>
          <p:cNvGrpSpPr>
            <a:grpSpLocks/>
          </p:cNvGrpSpPr>
          <p:nvPr/>
        </p:nvGrpSpPr>
        <p:grpSpPr bwMode="auto">
          <a:xfrm>
            <a:off x="6732856" y="2442368"/>
            <a:ext cx="2254250" cy="4202113"/>
            <a:chOff x="3940" y="747"/>
            <a:chExt cx="1420" cy="2647"/>
          </a:xfrm>
        </p:grpSpPr>
        <p:pic>
          <p:nvPicPr>
            <p:cNvPr id="3079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151" t="53397" r="28476" b="18604"/>
            <a:stretch>
              <a:fillRect/>
            </a:stretch>
          </p:blipFill>
          <p:spPr bwMode="auto">
            <a:xfrm>
              <a:off x="3944" y="747"/>
              <a:ext cx="1411" cy="13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0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151" t="22438" r="28476" b="52167"/>
            <a:stretch>
              <a:fillRect/>
            </a:stretch>
          </p:blipFill>
          <p:spPr bwMode="auto">
            <a:xfrm>
              <a:off x="3940" y="2167"/>
              <a:ext cx="1420" cy="1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584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51" t="54146" r="28476" b="18604"/>
          <a:stretch>
            <a:fillRect/>
          </a:stretch>
        </p:blipFill>
        <p:spPr bwMode="auto">
          <a:xfrm>
            <a:off x="3351666" y="3901716"/>
            <a:ext cx="2239962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353522" y="821102"/>
            <a:ext cx="33979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Lösung:</a:t>
            </a:r>
          </a:p>
          <a:p>
            <a:pPr algn="ctr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Der Würfelteil wird zusätzlich auf eine vertikale Ebene (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zB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yz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-Ebene) normal projiziert.</a:t>
            </a: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feil nach rechts 1"/>
          <p:cNvSpPr/>
          <p:nvPr/>
        </p:nvSpPr>
        <p:spPr bwMode="auto">
          <a:xfrm rot="19701700">
            <a:off x="212189" y="4328289"/>
            <a:ext cx="712520" cy="251618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2598294" y="3493256"/>
            <a:ext cx="37467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entstandene Bild heißt </a:t>
            </a:r>
            <a:r>
              <a:rPr lang="de-DE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Aufriss</a:t>
            </a:r>
            <a:r>
              <a:rPr lang="de-DE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AT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5817818" y="1790598"/>
            <a:ext cx="3169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Grund- und Aufriss werden</a:t>
            </a:r>
            <a:br>
              <a:rPr lang="de-DE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günstigerweise</a:t>
            </a:r>
            <a:r>
              <a:rPr lang="de-DE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angeordnet:</a:t>
            </a:r>
            <a:endParaRPr lang="de-AT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07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5168900" y="292100"/>
            <a:ext cx="3644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DE" altLang="de-DE" sz="1800" b="1">
                <a:solidFill>
                  <a:srgbClr val="006600"/>
                </a:solidFill>
                <a:latin typeface="Arial" charset="0"/>
              </a:rPr>
              <a:t>GR &gt; GR-AR &gt; GR-AR-KR</a:t>
            </a:r>
          </a:p>
        </p:txBody>
      </p:sp>
      <p:sp>
        <p:nvSpPr>
          <p:cNvPr id="6" name="Text Box 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82600" y="292100"/>
            <a:ext cx="2641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600" b="1" dirty="0" smtClean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Genügen also </a:t>
            </a:r>
            <a:br>
              <a:rPr lang="de-DE" altLang="de-DE" sz="1600" b="1" dirty="0" smtClean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1600" b="1" dirty="0" smtClean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Normalrisse, um das Objekt eindeutig zu erkennen?</a:t>
            </a:r>
            <a:endParaRPr lang="de-DE" altLang="de-DE" sz="1600" b="1" dirty="0">
              <a:solidFill>
                <a:schemeClr val="hlin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90" y="1698171"/>
            <a:ext cx="2471277" cy="4762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726" y="2531360"/>
            <a:ext cx="319087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4607626" y="2024849"/>
            <a:ext cx="3681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Überlege mittels Raumskizze …</a:t>
            </a:r>
            <a:endParaRPr lang="de-A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5168900" y="292100"/>
            <a:ext cx="3644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DE" altLang="de-DE" sz="1800" b="1">
                <a:solidFill>
                  <a:srgbClr val="006600"/>
                </a:solidFill>
                <a:latin typeface="Arial" charset="0"/>
              </a:rPr>
              <a:t>GR &gt; GR-AR &gt; GR-AR-KR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20" t="34750" r="31679" b="26334"/>
          <a:stretch>
            <a:fillRect/>
          </a:stretch>
        </p:blipFill>
        <p:spPr bwMode="auto">
          <a:xfrm>
            <a:off x="730076" y="2528084"/>
            <a:ext cx="2693542" cy="2435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46" t="42123" r="5820" b="20062"/>
          <a:stretch>
            <a:fillRect/>
          </a:stretch>
        </p:blipFill>
        <p:spPr bwMode="auto">
          <a:xfrm>
            <a:off x="4964634" y="2833461"/>
            <a:ext cx="2806176" cy="2704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eck 1"/>
          <p:cNvSpPr/>
          <p:nvPr/>
        </p:nvSpPr>
        <p:spPr>
          <a:xfrm>
            <a:off x="993590" y="1723640"/>
            <a:ext cx="24300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de-DE" sz="1800" dirty="0" smtClean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 von mehreren</a:t>
            </a:r>
          </a:p>
          <a:p>
            <a:r>
              <a:rPr lang="de-DE" altLang="de-DE" sz="1800" dirty="0" smtClean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möglichen Lösungen:</a:t>
            </a:r>
            <a:endParaRPr lang="de-AT" sz="1800" dirty="0"/>
          </a:p>
        </p:txBody>
      </p:sp>
      <p:sp>
        <p:nvSpPr>
          <p:cNvPr id="9" name="Pfeil nach rechts 8"/>
          <p:cNvSpPr/>
          <p:nvPr/>
        </p:nvSpPr>
        <p:spPr bwMode="auto">
          <a:xfrm rot="12692379">
            <a:off x="2884128" y="4544497"/>
            <a:ext cx="712520" cy="251618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964634" y="1602355"/>
            <a:ext cx="339790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Wir erzeugen ein drittes Bild</a:t>
            </a: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zB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Ansicht von rechts):</a:t>
            </a: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Dieses Bild heißt Kreuzriss.</a:t>
            </a: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45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5168900" y="292100"/>
            <a:ext cx="3644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DE" altLang="de-DE" sz="1800" b="1">
                <a:solidFill>
                  <a:srgbClr val="006600"/>
                </a:solidFill>
                <a:latin typeface="Arial" charset="0"/>
              </a:rPr>
              <a:t>GR &gt; GR-AR &gt; GR-AR-KR</a:t>
            </a: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46" t="42123" r="5820" b="20062"/>
          <a:stretch>
            <a:fillRect/>
          </a:stretch>
        </p:blipFill>
        <p:spPr bwMode="auto">
          <a:xfrm>
            <a:off x="2050443" y="1508166"/>
            <a:ext cx="2806176" cy="2704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806" y="1751733"/>
            <a:ext cx="2554607" cy="4922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2472951" y="902463"/>
            <a:ext cx="45183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Grund-, Auf- und Kreuzriss heißen dann HAUPTRISSE und werden so angeordnet:</a:t>
            </a:r>
          </a:p>
          <a:p>
            <a:endParaRPr lang="de-DE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11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Übergänge">
  <a:themeElements>
    <a:clrScheme name="Übergänge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Übergäng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Übergäng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Übergänge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Übergäng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Übergänge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Übergäng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Übergäng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Übergänge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C:\Programme\Microsoft Office2000\Templates\Presentation Designs\Übergänge.pot</Template>
  <TotalTime>0</TotalTime>
  <Words>157</Words>
  <Application>Microsoft Office PowerPoint</Application>
  <PresentationFormat>Bildschirmpräsentation (4:3)</PresentationFormat>
  <Paragraphs>26</Paragraphs>
  <Slides>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Übergänge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htl saalfelden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gems</dc:creator>
  <cp:lastModifiedBy>wg2010</cp:lastModifiedBy>
  <cp:revision>49</cp:revision>
  <dcterms:created xsi:type="dcterms:W3CDTF">2002-01-04T20:18:39Z</dcterms:created>
  <dcterms:modified xsi:type="dcterms:W3CDTF">2014-08-07T11:32:30Z</dcterms:modified>
</cp:coreProperties>
</file>